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59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17F85B4-7918-4620-AD41-DDDD0BCE01AF}" type="datetimeFigureOut">
              <a:rPr lang="en-US" smtClean="0"/>
              <a:pPr/>
              <a:t>3/15/2016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ACBA5C8-370D-45C6-B0AD-9B515D7BD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696200" cy="1676400"/>
          </a:xfrm>
        </p:spPr>
        <p:txBody>
          <a:bodyPr>
            <a:normAutofit/>
          </a:bodyPr>
          <a:lstStyle/>
          <a:p>
            <a:r>
              <a:rPr lang="en-US" sz="9600" dirty="0" smtClean="0">
                <a:solidFill>
                  <a:srgbClr val="FF0066"/>
                </a:solidFill>
                <a:latin typeface="Lucida Calligraphy" pitchFamily="66" charset="0"/>
              </a:rPr>
              <a:t>nouns</a:t>
            </a:r>
            <a:endParaRPr lang="en-US" sz="9600" dirty="0">
              <a:solidFill>
                <a:srgbClr val="FF0066"/>
              </a:solidFill>
              <a:latin typeface="Lucida Calligraphy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05375"/>
            <a:ext cx="234315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1905000"/>
            <a:ext cx="25146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800" y="1905000"/>
            <a:ext cx="24669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4829175"/>
            <a:ext cx="22479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So nouns are names………………….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Everything we can </a:t>
            </a:r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see or talk </a:t>
            </a: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about is represented by a word that names it. That "</a:t>
            </a:r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naming word"</a:t>
            </a: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 is called a </a:t>
            </a:r>
            <a:r>
              <a:rPr lang="en-US" i="1" dirty="0" smtClean="0">
                <a:solidFill>
                  <a:srgbClr val="FF0066"/>
                </a:solidFill>
                <a:latin typeface="Lucida Calligraphy" pitchFamily="66" charset="0"/>
              </a:rPr>
              <a:t>noun</a:t>
            </a: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. </a:t>
            </a:r>
            <a:b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/>
            </a:r>
            <a:b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Sometimes a noun will be the name for something we can </a:t>
            </a:r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touch </a:t>
            </a: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(e.g., lion, cake, computer), and sometimes a noun will be the name for something </a:t>
            </a:r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we cannot touch </a:t>
            </a: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(e.g., bravery, mile, joy).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53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146304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Lucida Calligraphy" pitchFamily="66" charset="0"/>
              </a:rPr>
              <a:t>The  Two Main Noun Categories: </a:t>
            </a:r>
            <a:r>
              <a:rPr lang="en-US" sz="2800" u="sng" dirty="0" smtClean="0">
                <a:latin typeface="Lucida Calligraphy" pitchFamily="66" charset="0"/>
              </a:rPr>
              <a:t>Common Nouns </a:t>
            </a:r>
            <a:r>
              <a:rPr lang="en-US" sz="2800" dirty="0" smtClean="0">
                <a:latin typeface="Lucida Calligraphy" pitchFamily="66" charset="0"/>
              </a:rPr>
              <a:t>and </a:t>
            </a:r>
            <a:r>
              <a:rPr lang="en-US" sz="2800" u="sng" dirty="0" smtClean="0">
                <a:latin typeface="Lucida Calligraphy" pitchFamily="66" charset="0"/>
              </a:rPr>
              <a:t>Proper Nouns</a:t>
            </a:r>
            <a:endParaRPr lang="en-US" sz="2800" u="sng" dirty="0">
              <a:latin typeface="Lucida Calligraphy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A common noun is the word used for a class of person, place, or thing (e.g., </a:t>
            </a:r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person, city, dog</a:t>
            </a:r>
            <a:r>
              <a:rPr lang="en-US" dirty="0" smtClean="0">
                <a:solidFill>
                  <a:srgbClr val="FF0066"/>
                </a:solidFill>
                <a:latin typeface="Lucida Calligraphy" pitchFamily="66" charset="0"/>
              </a:rPr>
              <a:t>).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Lucida Calligraphy" pitchFamily="66" charset="0"/>
              </a:rPr>
              <a:t>A proper noun is the </a:t>
            </a:r>
            <a:r>
              <a:rPr lang="en-US" b="1" dirty="0" smtClean="0">
                <a:latin typeface="Lucida Calligraphy" pitchFamily="66" charset="0"/>
              </a:rPr>
              <a:t>given name</a:t>
            </a:r>
            <a:r>
              <a:rPr lang="en-US" dirty="0" smtClean="0">
                <a:latin typeface="Lucida Calligraphy" pitchFamily="66" charset="0"/>
              </a:rPr>
              <a:t> of a person, place or thing, i.e., its own name </a:t>
            </a:r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(e.g., Michael, New York, Rover).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Lucida Calligraphy" pitchFamily="66" charset="0"/>
              </a:rPr>
              <a:t>A </a:t>
            </a:r>
            <a:r>
              <a:rPr lang="en-US" u="sng" dirty="0" smtClean="0">
                <a:latin typeface="Lucida Calligraphy" pitchFamily="66" charset="0"/>
              </a:rPr>
              <a:t>proper noun </a:t>
            </a:r>
            <a:r>
              <a:rPr lang="en-US" dirty="0" smtClean="0">
                <a:latin typeface="Lucida Calligraphy" pitchFamily="66" charset="0"/>
              </a:rPr>
              <a:t>always starts with a </a:t>
            </a:r>
            <a:r>
              <a:rPr lang="en-US" b="1" u="sng" dirty="0" smtClean="0">
                <a:latin typeface="Lucida Calligraphy" pitchFamily="66" charset="0"/>
              </a:rPr>
              <a:t>capital letter. </a:t>
            </a:r>
            <a:endParaRPr lang="en-US" b="1" u="sng" dirty="0">
              <a:solidFill>
                <a:srgbClr val="FF0066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7242048" cy="1143000"/>
          </a:xfrm>
        </p:spPr>
        <p:txBody>
          <a:bodyPr>
            <a:noAutofit/>
          </a:bodyPr>
          <a:lstStyle/>
          <a:p>
            <a:r>
              <a:rPr lang="en-US" sz="4000" u="sng" dirty="0" smtClean="0">
                <a:solidFill>
                  <a:srgbClr val="FF0066"/>
                </a:solidFill>
                <a:latin typeface="Lucida Calligraphy" pitchFamily="66" charset="0"/>
              </a:rPr>
              <a:t>Beside them the Types of nouns :-</a:t>
            </a:r>
            <a:endParaRPr lang="en-US" sz="4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b="1" u="sng" dirty="0" smtClean="0">
                <a:solidFill>
                  <a:srgbClr val="00B050"/>
                </a:solidFill>
                <a:latin typeface="Lucida Calligraphy" pitchFamily="66" charset="0"/>
              </a:rPr>
              <a:t>Abstract Nouns</a:t>
            </a:r>
          </a:p>
          <a:p>
            <a:pPr>
              <a:buNone/>
            </a:pPr>
            <a:endParaRPr lang="en-US" b="1" u="sng" dirty="0" smtClean="0">
              <a:solidFill>
                <a:srgbClr val="00B050"/>
              </a:solidFill>
              <a:latin typeface="Lucida Calligraphy" pitchFamily="66" charset="0"/>
            </a:endParaRPr>
          </a:p>
          <a:p>
            <a:r>
              <a:rPr lang="en-US" b="1" dirty="0" smtClean="0">
                <a:solidFill>
                  <a:srgbClr val="00B050"/>
                </a:solidFill>
                <a:latin typeface="Lucida Calligraphy" pitchFamily="66" charset="0"/>
              </a:rPr>
              <a:t>things you cannot see or touch. For example: 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Lucida Calligraphy" pitchFamily="66" charset="0"/>
              </a:rPr>
              <a:t>bravery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Lucida Calligraphy" pitchFamily="66" charset="0"/>
              </a:rPr>
              <a:t>joy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Lucida Calligraphy" pitchFamily="66" charset="0"/>
              </a:rPr>
              <a:t>determination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Collective Nouns</a:t>
            </a:r>
          </a:p>
          <a:p>
            <a:endParaRPr lang="en-US" b="1" dirty="0" smtClean="0">
              <a:solidFill>
                <a:srgbClr val="FF0066"/>
              </a:solidFill>
              <a:latin typeface="Lucida Calligraphy" pitchFamily="66" charset="0"/>
            </a:endParaRPr>
          </a:p>
          <a:p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words that denote groups. For example: </a:t>
            </a:r>
          </a:p>
          <a:p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team</a:t>
            </a:r>
          </a:p>
          <a:p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choir</a:t>
            </a:r>
          </a:p>
          <a:p>
            <a:r>
              <a:rPr lang="en-US" b="1" dirty="0" smtClean="0">
                <a:solidFill>
                  <a:srgbClr val="FF0066"/>
                </a:solidFill>
                <a:latin typeface="Lucida Calligraphy" pitchFamily="66" charset="0"/>
              </a:rPr>
              <a:t>pack</a:t>
            </a:r>
          </a:p>
          <a:p>
            <a:endParaRPr lang="en-US" b="1" dirty="0" smtClean="0">
              <a:solidFill>
                <a:srgbClr val="FF0066"/>
              </a:solidFill>
              <a:latin typeface="Lucida Calligraphy" pitchFamily="66" charset="0"/>
            </a:endParaRPr>
          </a:p>
          <a:p>
            <a:endParaRPr lang="en-US" b="1" dirty="0" smtClean="0">
              <a:solidFill>
                <a:srgbClr val="FF0066"/>
              </a:solidFill>
              <a:latin typeface="Lucida Calligraphy" pitchFamily="66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Concrete nouns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5389098" y="2286000"/>
            <a:ext cx="3429000" cy="4191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Lucida Calligraphy" pitchFamily="66" charset="0"/>
              </a:rPr>
              <a:t>things you can see or touch. For example: </a:t>
            </a: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Lucida Calligraphy" pitchFamily="66" charset="0"/>
              </a:rPr>
              <a:t>tree</a:t>
            </a: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Lucida Calligraphy" pitchFamily="66" charset="0"/>
              </a:rPr>
              <a:t>hammer</a:t>
            </a: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Lucida Calligraphy" pitchFamily="66" charset="0"/>
              </a:rPr>
              <a:t>cloud</a:t>
            </a:r>
          </a:p>
          <a:p>
            <a:endParaRPr lang="en-US" sz="3600" dirty="0">
              <a:latin typeface="Lucida Calligraphy" pitchFamily="66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1083" r="1083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u="sng" dirty="0" smtClean="0">
                <a:latin typeface="Jokerman" pitchFamily="82" charset="0"/>
              </a:rPr>
              <a:t>Let’s review!</a:t>
            </a:r>
            <a:endParaRPr lang="en-US" sz="7200" u="sng" dirty="0">
              <a:latin typeface="Jokerm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>
                <a:latin typeface="Jokerman" pitchFamily="82" charset="0"/>
              </a:rPr>
              <a:t>NOUN</a:t>
            </a:r>
            <a:r>
              <a:rPr lang="en-US" b="1" dirty="0" smtClean="0">
                <a:latin typeface="Jokerman" pitchFamily="82" charset="0"/>
              </a:rPr>
              <a:t>-</a:t>
            </a:r>
            <a:r>
              <a:rPr lang="en-US" b="1" dirty="0" smtClean="0">
                <a:solidFill>
                  <a:srgbClr val="C00000"/>
                </a:solidFill>
                <a:latin typeface="Jokerman" pitchFamily="82" charset="0"/>
              </a:rPr>
              <a:t>NAME, PLACE, ANIMAL THING</a:t>
            </a:r>
          </a:p>
          <a:p>
            <a:r>
              <a:rPr lang="en-US" b="1" u="sng" dirty="0" smtClean="0">
                <a:latin typeface="Jokerman" pitchFamily="82" charset="0"/>
              </a:rPr>
              <a:t>Common noun </a:t>
            </a:r>
            <a:r>
              <a:rPr lang="en-US" b="1" u="sng" dirty="0" smtClean="0">
                <a:latin typeface="Jokerman" pitchFamily="82" charset="0"/>
              </a:rPr>
              <a:t>: </a:t>
            </a:r>
            <a:r>
              <a:rPr lang="en-US" b="1" dirty="0" err="1" smtClean="0">
                <a:latin typeface="Jokerman" pitchFamily="82" charset="0"/>
              </a:rPr>
              <a:t>Eg</a:t>
            </a:r>
            <a:r>
              <a:rPr lang="en-US" b="1" dirty="0" smtClean="0">
                <a:latin typeface="Jokerman" pitchFamily="82" charset="0"/>
              </a:rPr>
              <a:t>. –</a:t>
            </a:r>
            <a:r>
              <a:rPr lang="en-US" b="1" dirty="0" err="1" smtClean="0">
                <a:solidFill>
                  <a:srgbClr val="FF0000"/>
                </a:solidFill>
                <a:latin typeface="Jokerman" pitchFamily="82" charset="0"/>
              </a:rPr>
              <a:t>lawnmower,dictionary</a:t>
            </a:r>
            <a:endParaRPr lang="en-US" b="1" dirty="0" smtClean="0">
              <a:solidFill>
                <a:srgbClr val="FF0000"/>
              </a:solidFill>
              <a:latin typeface="Jokerman" pitchFamily="82" charset="0"/>
            </a:endParaRPr>
          </a:p>
          <a:p>
            <a:r>
              <a:rPr lang="en-US" b="1" u="sng" dirty="0" smtClean="0">
                <a:latin typeface="Jokerman" pitchFamily="82" charset="0"/>
              </a:rPr>
              <a:t>Proper noun </a:t>
            </a:r>
            <a:r>
              <a:rPr lang="en-US" b="1" u="sng" dirty="0" smtClean="0">
                <a:latin typeface="Jokerman" pitchFamily="82" charset="0"/>
              </a:rPr>
              <a:t>: </a:t>
            </a:r>
            <a:r>
              <a:rPr lang="en-US" b="1" dirty="0" err="1" smtClean="0">
                <a:latin typeface="Jokerman" pitchFamily="82" charset="0"/>
              </a:rPr>
              <a:t>eg</a:t>
            </a:r>
            <a:r>
              <a:rPr lang="en-US" b="1" dirty="0" smtClean="0">
                <a:latin typeface="Jokerman" pitchFamily="82" charset="0"/>
              </a:rPr>
              <a:t>. -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World war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II, </a:t>
            </a:r>
            <a:endParaRPr lang="en-US" dirty="0" smtClean="0"/>
          </a:p>
          <a:p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H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arry Potter, Saturday, July, Australia</a:t>
            </a:r>
          </a:p>
          <a:p>
            <a:r>
              <a:rPr lang="en-US" b="1" u="sng" dirty="0" smtClean="0">
                <a:latin typeface="Jokerman" pitchFamily="82" charset="0"/>
              </a:rPr>
              <a:t>Collective noun </a:t>
            </a:r>
            <a:r>
              <a:rPr lang="en-US" b="1" u="sng" dirty="0" smtClean="0">
                <a:latin typeface="Jokerman" pitchFamily="82" charset="0"/>
              </a:rPr>
              <a:t>: </a:t>
            </a:r>
            <a:r>
              <a:rPr lang="en-US" b="1" dirty="0" err="1" smtClean="0">
                <a:latin typeface="Jokerman" pitchFamily="82" charset="0"/>
              </a:rPr>
              <a:t>eg</a:t>
            </a:r>
            <a:r>
              <a:rPr lang="en-US" b="1" dirty="0" smtClean="0">
                <a:latin typeface="Jokerman" pitchFamily="82" charset="0"/>
              </a:rPr>
              <a:t>. -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a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family,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A crowd of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people,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a loaf of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bread</a:t>
            </a:r>
          </a:p>
          <a:p>
            <a:r>
              <a:rPr lang="en-US" b="1" u="sng" dirty="0" smtClean="0">
                <a:latin typeface="Jokerman" pitchFamily="82" charset="0"/>
              </a:rPr>
              <a:t>Abstract noun </a:t>
            </a:r>
            <a:r>
              <a:rPr lang="en-US" b="1" u="sng" dirty="0" smtClean="0">
                <a:latin typeface="Jokerman" pitchFamily="82" charset="0"/>
              </a:rPr>
              <a:t>: </a:t>
            </a:r>
            <a:r>
              <a:rPr lang="en-US" b="1" dirty="0" err="1" smtClean="0">
                <a:latin typeface="Jokerman" pitchFamily="82" charset="0"/>
              </a:rPr>
              <a:t>eg</a:t>
            </a:r>
            <a:r>
              <a:rPr lang="en-US" b="1" dirty="0" smtClean="0">
                <a:latin typeface="Jokerman" pitchFamily="82" charset="0"/>
              </a:rPr>
              <a:t>. -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wisdom,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sleep</a:t>
            </a:r>
          </a:p>
          <a:p>
            <a:r>
              <a:rPr lang="en-US" b="1" u="sng" dirty="0" smtClean="0">
                <a:latin typeface="Jokerman" pitchFamily="82" charset="0"/>
              </a:rPr>
              <a:t>Concrete nouns </a:t>
            </a:r>
            <a:r>
              <a:rPr lang="en-US" b="1" u="sng" dirty="0" smtClean="0">
                <a:latin typeface="Jokerman" pitchFamily="82" charset="0"/>
              </a:rPr>
              <a:t>: </a:t>
            </a:r>
            <a:r>
              <a:rPr lang="en-US" b="1" dirty="0" err="1" smtClean="0">
                <a:latin typeface="Jokerman" pitchFamily="82" charset="0"/>
              </a:rPr>
              <a:t>eg</a:t>
            </a:r>
            <a:r>
              <a:rPr lang="en-US" b="1" dirty="0" smtClean="0">
                <a:latin typeface="Jokerman" pitchFamily="82" charset="0"/>
              </a:rPr>
              <a:t>. -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building </a:t>
            </a:r>
            <a:r>
              <a:rPr lang="en-US" b="1" dirty="0" smtClean="0">
                <a:solidFill>
                  <a:srgbClr val="FF0000"/>
                </a:solidFill>
                <a:latin typeface="Jokerman" pitchFamily="82" charset="0"/>
              </a:rPr>
              <a:t>, iron steel, gold</a:t>
            </a:r>
            <a:endParaRPr lang="en-US" b="1" dirty="0" smtClean="0">
              <a:solidFill>
                <a:srgbClr val="FF0000"/>
              </a:solidFill>
              <a:latin typeface="Jokerman" pitchFamily="82" charset="0"/>
            </a:endParaRPr>
          </a:p>
          <a:p>
            <a:endParaRPr lang="en-US" b="1" dirty="0">
              <a:solidFill>
                <a:srgbClr val="FF0000"/>
              </a:solidFill>
              <a:latin typeface="Jokerman" pitchFamily="82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134</TotalTime>
  <Words>232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Opulent</vt:lpstr>
      <vt:lpstr>nouns</vt:lpstr>
      <vt:lpstr>So nouns are names………………….</vt:lpstr>
      <vt:lpstr>Slide 3</vt:lpstr>
      <vt:lpstr>The  Two Main Noun Categories: Common Nouns and Proper Nouns</vt:lpstr>
      <vt:lpstr>Beside them the Types of nouns :-</vt:lpstr>
      <vt:lpstr>Concrete nouns</vt:lpstr>
      <vt:lpstr>Let’s review!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nouns</dc:title>
  <dc:creator>pc</dc:creator>
  <cp:lastModifiedBy>pc</cp:lastModifiedBy>
  <cp:revision>19</cp:revision>
  <dcterms:created xsi:type="dcterms:W3CDTF">2016-03-12T15:35:57Z</dcterms:created>
  <dcterms:modified xsi:type="dcterms:W3CDTF">2016-03-15T11:32:51Z</dcterms:modified>
</cp:coreProperties>
</file>